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7" roundtripDataSignature="AMtx7mh57G5oaFFch5JT34b4PgV6juKB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7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3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3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3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3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3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3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Novice Programmers</a:t>
            </a:r>
            <a:endParaRPr/>
          </a:p>
        </p:txBody>
      </p:sp>
      <p:sp>
        <p:nvSpPr>
          <p:cNvPr id="89" name="Google Shape;89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Lecture Series.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Fahad S. Ahmed, MBBS, MD, ABAIM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Common Software Applications</a:t>
            </a:r>
            <a:endParaRPr/>
          </a:p>
        </p:txBody>
      </p:sp>
      <p:sp>
        <p:nvSpPr>
          <p:cNvPr id="150" name="Google Shape;150;p10"/>
          <p:cNvSpPr txBox="1"/>
          <p:nvPr>
            <p:ph idx="1" type="body"/>
          </p:nvPr>
        </p:nvSpPr>
        <p:spPr>
          <a:xfrm>
            <a:off x="838200" y="1825625"/>
            <a:ext cx="10515600" cy="13252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Presentation software (e.g., Microsoft PowerPoint, Google Slides) helps create visual and engaging slideshows.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51" name="Google Shape;151;p10"/>
          <p:cNvPicPr preferRelativeResize="0"/>
          <p:nvPr/>
        </p:nvPicPr>
        <p:blipFill rotWithShape="1">
          <a:blip r:embed="rId3">
            <a:alphaModFix/>
          </a:blip>
          <a:srcRect b="36295" l="0" r="0" t="27963"/>
          <a:stretch/>
        </p:blipFill>
        <p:spPr>
          <a:xfrm>
            <a:off x="0" y="3285490"/>
            <a:ext cx="12192000" cy="245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Common Software Applications</a:t>
            </a:r>
            <a:endParaRPr/>
          </a:p>
        </p:txBody>
      </p:sp>
      <p:sp>
        <p:nvSpPr>
          <p:cNvPr id="157" name="Google Shape;157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Web browsers (e.g., Google Chrome, Mozilla Firefox) allow users to access and navigate websites on the internet.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58" name="Google Shape;15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03500" y="2857500"/>
            <a:ext cx="6528435" cy="36722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Internet and Online Safety</a:t>
            </a:r>
            <a:endParaRPr/>
          </a:p>
        </p:txBody>
      </p:sp>
      <p:sp>
        <p:nvSpPr>
          <p:cNvPr id="164" name="Google Shape;164;p12"/>
          <p:cNvSpPr txBox="1"/>
          <p:nvPr>
            <p:ph idx="1" type="body"/>
          </p:nvPr>
        </p:nvSpPr>
        <p:spPr>
          <a:xfrm>
            <a:off x="838200" y="1825625"/>
            <a:ext cx="4458335" cy="43516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Online safety involves protecting personal information, avoiding cyber threats, and practicing safe online behavior.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Tips include using strong, unique passwords, being cautious of suspicious links and emails, and keeping software up to date.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65" name="Google Shape;165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95900" y="1825625"/>
            <a:ext cx="6896100" cy="444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Email and Communication</a:t>
            </a:r>
            <a:endParaRPr/>
          </a:p>
        </p:txBody>
      </p:sp>
      <p:sp>
        <p:nvSpPr>
          <p:cNvPr id="171" name="Google Shape;171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Email is a common method of electronic communication, allowing users to send and receive messages.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Netiquette refers to proper etiquette and behavior when communicating online, including being respectful and concise.</a:t>
            </a:r>
            <a:endParaRPr/>
          </a:p>
        </p:txBody>
      </p:sp>
      <p:pic>
        <p:nvPicPr>
          <p:cNvPr id="172" name="Google Shape;17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27400" y="3695700"/>
            <a:ext cx="5918200" cy="295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"/>
          <p:cNvSpPr txBox="1"/>
          <p:nvPr>
            <p:ph type="title"/>
          </p:nvPr>
        </p:nvSpPr>
        <p:spPr>
          <a:xfrm>
            <a:off x="838200" y="6794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File Management</a:t>
            </a:r>
            <a:endParaRPr/>
          </a:p>
        </p:txBody>
      </p:sp>
      <p:sp>
        <p:nvSpPr>
          <p:cNvPr id="178" name="Google Shape;178;p14"/>
          <p:cNvSpPr txBox="1"/>
          <p:nvPr>
            <p:ph idx="1" type="body"/>
          </p:nvPr>
        </p:nvSpPr>
        <p:spPr>
          <a:xfrm>
            <a:off x="0" y="1393825"/>
            <a:ext cx="4242435" cy="531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File management involves organizing and storing digital files and documents in a logical and accessible manner.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Regular backups help prevent data loss and ensure important files are not accidentally deleted.</a:t>
            </a:r>
            <a:endParaRPr/>
          </a:p>
        </p:txBody>
      </p:sp>
      <p:pic>
        <p:nvPicPr>
          <p:cNvPr id="179" name="Google Shape;179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57700" y="2050415"/>
            <a:ext cx="7734300" cy="34175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Digital Citizenship</a:t>
            </a:r>
            <a:endParaRPr/>
          </a:p>
        </p:txBody>
      </p:sp>
      <p:sp>
        <p:nvSpPr>
          <p:cNvPr id="185" name="Google Shape;185;p15"/>
          <p:cNvSpPr txBox="1"/>
          <p:nvPr>
            <p:ph idx="1" type="body"/>
          </p:nvPr>
        </p:nvSpPr>
        <p:spPr>
          <a:xfrm>
            <a:off x="0" y="1576705"/>
            <a:ext cx="4634230" cy="45675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Digital citizenship involves responsible and ethical use of technology, respecting others' rights, and avoiding online plagiarism.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It also includes considerations of copyright and intellectual property when using online resources.</a:t>
            </a:r>
            <a:endParaRPr/>
          </a:p>
        </p:txBody>
      </p:sp>
      <p:pic>
        <p:nvPicPr>
          <p:cNvPr id="186" name="Google Shape;18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34230" y="1386205"/>
            <a:ext cx="7557770" cy="503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Troubleshooting and Problem-Solving</a:t>
            </a:r>
            <a:endParaRPr/>
          </a:p>
        </p:txBody>
      </p:sp>
      <p:sp>
        <p:nvSpPr>
          <p:cNvPr id="192" name="Google Shape;192;p16"/>
          <p:cNvSpPr txBox="1"/>
          <p:nvPr>
            <p:ph idx="1" type="body"/>
          </p:nvPr>
        </p:nvSpPr>
        <p:spPr>
          <a:xfrm>
            <a:off x="838200" y="1825625"/>
            <a:ext cx="3924300" cy="43516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Troubleshooting involves identifying and resolving common computer issues, such as software glitches and hardware malfunctions.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Resources for troubleshooting include online forums, user manuals, and contacting technical support.</a:t>
            </a:r>
            <a:endParaRPr/>
          </a:p>
        </p:txBody>
      </p:sp>
      <p:pic>
        <p:nvPicPr>
          <p:cNvPr id="193" name="Google Shape;19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03900" y="1605280"/>
            <a:ext cx="60960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Emerging Technologies</a:t>
            </a:r>
            <a:endParaRPr/>
          </a:p>
        </p:txBody>
      </p:sp>
      <p:sp>
        <p:nvSpPr>
          <p:cNvPr id="199" name="Google Shape;199;p17"/>
          <p:cNvSpPr txBox="1"/>
          <p:nvPr>
            <p:ph idx="1" type="body"/>
          </p:nvPr>
        </p:nvSpPr>
        <p:spPr>
          <a:xfrm>
            <a:off x="838200" y="1825625"/>
            <a:ext cx="4915535" cy="43516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Emerging technologies like Artificial Intelligence (AI), Internet of Things (IoT), and blockchain are shaping the future of technology.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These technologies have implications for various industries and everyday life, from smart devices to data analysis.</a:t>
            </a:r>
            <a:endParaRPr/>
          </a:p>
        </p:txBody>
      </p:sp>
      <p:pic>
        <p:nvPicPr>
          <p:cNvPr id="200" name="Google Shape;20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17845" y="1691005"/>
            <a:ext cx="6574155" cy="4149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206" name="Google Shape;206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Introduction to Computer Literacy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Basic Components of a Computer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Operating Systems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Common Software Applications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Internet and Online Safety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Email and Communication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File Management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Digital Citizenship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Troubleshooting and Problem-Solving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Questions:</a:t>
            </a:r>
            <a:endParaRPr/>
          </a:p>
        </p:txBody>
      </p:sp>
      <p:sp>
        <p:nvSpPr>
          <p:cNvPr id="212" name="Google Shape;212;p19"/>
          <p:cNvSpPr txBox="1"/>
          <p:nvPr>
            <p:ph idx="1" type="body"/>
          </p:nvPr>
        </p:nvSpPr>
        <p:spPr>
          <a:xfrm>
            <a:off x="838200" y="1825625"/>
            <a:ext cx="5271135" cy="43516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55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Question 1: What is the primary purpose of computer literacy?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a) Playing video games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b) Understanding and using computers effectively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c) Collecting stamps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d) Watching movies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Question 2: Which of the following is considered a hardware component of a computer?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a) Microsoft Word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b) Google Chrome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c) CPU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d) Operating System</a:t>
            </a:r>
            <a:endParaRPr/>
          </a:p>
        </p:txBody>
      </p:sp>
      <p:sp>
        <p:nvSpPr>
          <p:cNvPr id="213" name="Google Shape;213;p19"/>
          <p:cNvSpPr/>
          <p:nvPr/>
        </p:nvSpPr>
        <p:spPr>
          <a:xfrm>
            <a:off x="6375400" y="1825625"/>
            <a:ext cx="5271135" cy="4871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 3: Which of the following is an example of an operating system?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a) Microsoft Excel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b) Google Docs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c) Windows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d) Microsoft PowerPoint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t/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 4: What does "online safety" refer to?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a) The color scheme of a website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b) Safe driving practices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c) Responsible behavior on the internet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d) Keeping your computer offline onsible use of technology and online behavior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c) Playing online video games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d) Using a digital camera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t/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Lectures</a:t>
            </a:r>
            <a:endParaRPr/>
          </a:p>
        </p:txBody>
      </p:sp>
      <p:sp>
        <p:nvSpPr>
          <p:cNvPr id="95" name="Google Shape;95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92100" lvl="0" marL="2286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b="1" lang="en-US"/>
              <a:t>Lecture 1: Computer literacy</a:t>
            </a:r>
            <a:endParaRPr b="1"/>
          </a:p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Lecture 2: Programming Languages</a:t>
            </a:r>
            <a:endParaRPr/>
          </a:p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Lecture 3: Python </a:t>
            </a:r>
            <a:r>
              <a:rPr lang="en-US"/>
              <a:t>coding 1</a:t>
            </a:r>
            <a:r>
              <a:rPr lang="en-US"/>
              <a:t>: Basics</a:t>
            </a:r>
            <a:endParaRPr/>
          </a:p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Lecture 4: Python coding 2: Files and folders</a:t>
            </a:r>
            <a:endParaRPr/>
          </a:p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Lecture 5: Python coding 3: Statistics and graphs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Questions:</a:t>
            </a:r>
            <a:endParaRPr/>
          </a:p>
        </p:txBody>
      </p:sp>
      <p:sp>
        <p:nvSpPr>
          <p:cNvPr id="219" name="Google Shape;219;p20"/>
          <p:cNvSpPr txBox="1"/>
          <p:nvPr>
            <p:ph idx="1" type="body"/>
          </p:nvPr>
        </p:nvSpPr>
        <p:spPr>
          <a:xfrm>
            <a:off x="838200" y="1825625"/>
            <a:ext cx="5271135" cy="43516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55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Question 5: Which software application is commonly used for creating slide-based presentations?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a) Microsoft Word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b) Microsoft Excel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c) Google Slides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d) Photoshop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Question 6: What is "netiquette"?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a) A type of software application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b) Proper online communication etiquette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c) A computer virus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d) A programming language</a:t>
            </a:r>
            <a:endParaRPr/>
          </a:p>
        </p:txBody>
      </p:sp>
      <p:sp>
        <p:nvSpPr>
          <p:cNvPr id="220" name="Google Shape;220;p20"/>
          <p:cNvSpPr/>
          <p:nvPr/>
        </p:nvSpPr>
        <p:spPr>
          <a:xfrm>
            <a:off x="6375400" y="1825625"/>
            <a:ext cx="5271135" cy="4871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 7: Which component of a computer is responsible for processing data and performing calculations?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a) Monitor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b) Keyboard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c) CPU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d) Mouse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 8: Why is it important to have strong passwords?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a) To impress your friends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b) To make them easy to remember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c) To protect your online accounts from unauthorized access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d) To increase the speed of your internet connection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Questions:</a:t>
            </a:r>
            <a:endParaRPr/>
          </a:p>
        </p:txBody>
      </p:sp>
      <p:sp>
        <p:nvSpPr>
          <p:cNvPr id="226" name="Google Shape;226;p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Question 9: What does "digital citizenship" refer to?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a) Citizenship in a foreign country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b) Responsible use of technology and online behavior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c) Playing online video games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d) Using a digital camera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Question 10: Which emerging technology has the potential to connect everyday objects to the internet?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a) Artificial Intelligence (AI)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b) Internet of Things (IoT)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c) Virtual Reality (VR)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d) Quantum Computing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Next time </a:t>
            </a:r>
            <a:endParaRPr/>
          </a:p>
        </p:txBody>
      </p:sp>
      <p:sp>
        <p:nvSpPr>
          <p:cNvPr id="232" name="Google Shape;232;p2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Lecture 2: Programming </a:t>
            </a:r>
            <a:r>
              <a:rPr lang="en-US"/>
              <a:t>Languages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Lecture 1: Computer </a:t>
            </a:r>
            <a:r>
              <a:rPr lang="en-US"/>
              <a:t>literacy</a:t>
            </a:r>
            <a:endParaRPr/>
          </a:p>
        </p:txBody>
      </p:sp>
      <p:sp>
        <p:nvSpPr>
          <p:cNvPr id="101" name="Google Shape;101;p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Define computer literacy</a:t>
            </a:r>
            <a:endParaRPr/>
          </a:p>
        </p:txBody>
      </p:sp>
      <p:sp>
        <p:nvSpPr>
          <p:cNvPr id="107" name="Google Shape;107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Computer literacy is the ability to use computers effectively for various tasks, from basic to advanced.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In today's digital age, computer literacy is crucial for personal, educational, and professional success.</a:t>
            </a:r>
            <a:endParaRPr/>
          </a:p>
        </p:txBody>
      </p:sp>
      <p:pic>
        <p:nvPicPr>
          <p:cNvPr id="108" name="Google Shape;108;p4"/>
          <p:cNvPicPr preferRelativeResize="0"/>
          <p:nvPr/>
        </p:nvPicPr>
        <p:blipFill rotWithShape="1">
          <a:blip r:embed="rId3">
            <a:alphaModFix/>
          </a:blip>
          <a:srcRect b="740" l="9688" r="9896" t="4259"/>
          <a:stretch/>
        </p:blipFill>
        <p:spPr>
          <a:xfrm>
            <a:off x="3534410" y="3644265"/>
            <a:ext cx="4491990" cy="29851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Basic Components of a Computer</a:t>
            </a:r>
            <a:endParaRPr/>
          </a:p>
        </p:txBody>
      </p:sp>
      <p:sp>
        <p:nvSpPr>
          <p:cNvPr id="114" name="Google Shape;114;p5"/>
          <p:cNvSpPr txBox="1"/>
          <p:nvPr>
            <p:ph idx="1" type="body"/>
          </p:nvPr>
        </p:nvSpPr>
        <p:spPr>
          <a:xfrm>
            <a:off x="838200" y="1825625"/>
            <a:ext cx="10515600" cy="49358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Hardware refers to the physical parts of a computer, such as the Central Processing Unit (CPU), monitor, keyboard, and mouse.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Hardware: 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CPU: Core i5, Core i7, Core i9, etc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monitor: Phillips, Samsung, etc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Input devices: </a:t>
            </a:r>
            <a:endParaRPr/>
          </a:p>
          <a:p>
            <a:pPr indent="-228600" lvl="3" marL="1600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/>
              <a:t>keyboard, mouse, etc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15" name="Google Shape;11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5515" y="2842260"/>
            <a:ext cx="6050280" cy="3779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Basic Components of a Computer</a:t>
            </a:r>
            <a:endParaRPr/>
          </a:p>
        </p:txBody>
      </p:sp>
      <p:sp>
        <p:nvSpPr>
          <p:cNvPr id="121" name="Google Shape;121;p6"/>
          <p:cNvSpPr txBox="1"/>
          <p:nvPr>
            <p:ph idx="1" type="body"/>
          </p:nvPr>
        </p:nvSpPr>
        <p:spPr>
          <a:xfrm>
            <a:off x="838200" y="1825625"/>
            <a:ext cx="5969635" cy="49358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Software encompasses the programs and instructions that run on a computer, including the operating system and applications.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Software: 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Operating systems: Windows 10, MacOS, Ubuntu, etc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Applications: </a:t>
            </a:r>
            <a:endParaRPr/>
          </a:p>
          <a:p>
            <a:pPr indent="-228600" lvl="3" marL="1600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End-user: </a:t>
            </a:r>
            <a:r>
              <a:rPr lang="en-US"/>
              <a:t>Microsoft Word / Excel / Powerpoint, etc</a:t>
            </a:r>
            <a:endParaRPr/>
          </a:p>
          <a:p>
            <a:pPr indent="-228600" lvl="3" marL="1600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/>
              <a:t>Prograaming applications: Python, R language, C language, etc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etc.</a:t>
            </a:r>
            <a:endParaRPr/>
          </a:p>
        </p:txBody>
      </p:sp>
      <p:pic>
        <p:nvPicPr>
          <p:cNvPr id="122" name="Google Shape;12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90690" y="1825625"/>
            <a:ext cx="5401310" cy="405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Operating Systems</a:t>
            </a:r>
            <a:endParaRPr/>
          </a:p>
        </p:txBody>
      </p:sp>
      <p:sp>
        <p:nvSpPr>
          <p:cNvPr id="128" name="Google Shape;128;p7"/>
          <p:cNvSpPr txBox="1"/>
          <p:nvPr>
            <p:ph idx="1" type="body"/>
          </p:nvPr>
        </p:nvSpPr>
        <p:spPr>
          <a:xfrm>
            <a:off x="838200" y="1825625"/>
            <a:ext cx="10515600" cy="12274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 operating system is software that manages computer hardware and provides a user interface for interacting with the computer.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Examples of operating systems include Windows, macOS, and Linux, each with its unique features and functions.</a:t>
            </a:r>
            <a:endParaRPr/>
          </a:p>
        </p:txBody>
      </p:sp>
      <p:pic>
        <p:nvPicPr>
          <p:cNvPr id="129" name="Google Shape;12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81700" y="3568700"/>
            <a:ext cx="6210300" cy="287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3400" y="3053080"/>
            <a:ext cx="4914900" cy="372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Common Software Applications</a:t>
            </a:r>
            <a:endParaRPr/>
          </a:p>
        </p:txBody>
      </p:sp>
      <p:sp>
        <p:nvSpPr>
          <p:cNvPr id="136" name="Google Shape;136;p8"/>
          <p:cNvSpPr txBox="1"/>
          <p:nvPr>
            <p:ph idx="1" type="body"/>
          </p:nvPr>
        </p:nvSpPr>
        <p:spPr>
          <a:xfrm>
            <a:off x="838200" y="15589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Word processing software (e.g., Microsoft Word, Google Docs) is used for creating and editing text documents.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37" name="Google Shape;13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36900" y="2571750"/>
            <a:ext cx="5715000" cy="42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Common Software Applications</a:t>
            </a:r>
            <a:endParaRPr/>
          </a:p>
        </p:txBody>
      </p:sp>
      <p:sp>
        <p:nvSpPr>
          <p:cNvPr id="143" name="Google Shape;143;p9"/>
          <p:cNvSpPr txBox="1"/>
          <p:nvPr>
            <p:ph idx="1" type="body"/>
          </p:nvPr>
        </p:nvSpPr>
        <p:spPr>
          <a:xfrm>
            <a:off x="838200" y="1825625"/>
            <a:ext cx="4420235" cy="43516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Spreadsheets (e.g., Microsoft Excel, Google Sheets) are used for organizing and analyzing data.</a:t>
            </a:r>
            <a:endParaRPr/>
          </a:p>
        </p:txBody>
      </p:sp>
      <p:pic>
        <p:nvPicPr>
          <p:cNvPr id="144" name="Google Shape;144;p9"/>
          <p:cNvPicPr preferRelativeResize="0"/>
          <p:nvPr/>
        </p:nvPicPr>
        <p:blipFill rotWithShape="1">
          <a:blip r:embed="rId3">
            <a:alphaModFix/>
          </a:blip>
          <a:srcRect b="0" l="54693" r="2912" t="0"/>
          <a:stretch/>
        </p:blipFill>
        <p:spPr>
          <a:xfrm>
            <a:off x="6600190" y="1691005"/>
            <a:ext cx="3604260" cy="495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2023-08-14T04:50:28Z</dcterms:created>
  <dc:creator>fahadahmed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1033-5.4.2.7998</vt:lpwstr>
  </property>
</Properties>
</file>